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4" r:id="rId5"/>
  </p:sldMasterIdLst>
  <p:notesMasterIdLst>
    <p:notesMasterId r:id="rId19"/>
  </p:notesMasterIdLst>
  <p:sldIdLst>
    <p:sldId id="256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2" r:id="rId16"/>
    <p:sldId id="273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2FD96-F22F-44F3-9BE8-810A0558E0D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0E85A-A4EA-47DC-B0AF-E870BB0A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8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k01.com/%E7%A4%BE%E6%9C%83%E6%96%B0%E8%81%9E/236658/%E6%B6%88%E5%A7%94%E6%9C%83-2%E6%AC%BE%E5%AD%95%E5%A9%A6%E7%B6%AD%E4%BB%96%E5%91%BD%E8%A3%9C%E5%85%85%E5%8A%91%E8%91%89%E9%85%B8%E9%87%8F%E9%AB%98-%E9%95%B7%E6%9C%9F%E6%9C%8D%E7%94%A8%E6%88%96%E4%BB%A4%E5%AC%B0%E5%85%92%E8%87%AA%E9%96%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2616F-BD9B-4865-96D5-8EE3304902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39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93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k01.com/%E5%8D%B3%E6%99%82%E5%9C%8B%E9%9A%9B/213131/%E7%BE%8E%E5%9C%8B%E7%A0%94%E7%A9%B6-%E5%AD%95%E5%A9%A6%E8%85%B8%E9%81%93%E8%8F%8C%E7%BE%A4%E5%B0%8D%E5%85%92%E7%AB%A5%E6%82%A3%E8%87%AA%E9%96%89%E7%97%87%E9%A2%A8%E9%9A%AA%E6%9C%89%E6%B1%BA%E5%AE%9A%E6%80%A7%E5%BD%B1%E9%9F%B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2616F-BD9B-4865-96D5-8EE3304902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39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6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3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4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4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68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2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3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655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3pPr>
            <a:lvl4pPr marL="18279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6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9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6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7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84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322" indent="0">
              <a:buNone/>
              <a:defRPr sz="2699" b="1"/>
            </a:lvl2pPr>
            <a:lvl3pPr marL="1218655" indent="0">
              <a:buNone/>
              <a:defRPr sz="2399" b="1"/>
            </a:lvl3pPr>
            <a:lvl4pPr marL="1827980" indent="0">
              <a:buNone/>
              <a:defRPr sz="2099" b="1"/>
            </a:lvl4pPr>
            <a:lvl5pPr marL="2437309" indent="0">
              <a:buNone/>
              <a:defRPr sz="2099" b="1"/>
            </a:lvl5pPr>
            <a:lvl6pPr marL="3046630" indent="0">
              <a:buNone/>
              <a:defRPr sz="2099" b="1"/>
            </a:lvl6pPr>
            <a:lvl7pPr marL="3655952" indent="0">
              <a:buNone/>
              <a:defRPr sz="2099" b="1"/>
            </a:lvl7pPr>
            <a:lvl8pPr marL="4265280" indent="0">
              <a:buNone/>
              <a:defRPr sz="2099" b="1"/>
            </a:lvl8pPr>
            <a:lvl9pPr marL="4874606" indent="0">
              <a:buNone/>
              <a:defRPr sz="20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9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322" indent="0">
              <a:buNone/>
              <a:defRPr sz="2699" b="1"/>
            </a:lvl2pPr>
            <a:lvl3pPr marL="1218655" indent="0">
              <a:buNone/>
              <a:defRPr sz="2399" b="1"/>
            </a:lvl3pPr>
            <a:lvl4pPr marL="1827980" indent="0">
              <a:buNone/>
              <a:defRPr sz="2099" b="1"/>
            </a:lvl4pPr>
            <a:lvl5pPr marL="2437309" indent="0">
              <a:buNone/>
              <a:defRPr sz="2099" b="1"/>
            </a:lvl5pPr>
            <a:lvl6pPr marL="3046630" indent="0">
              <a:buNone/>
              <a:defRPr sz="2099" b="1"/>
            </a:lvl6pPr>
            <a:lvl7pPr marL="3655952" indent="0">
              <a:buNone/>
              <a:defRPr sz="2099" b="1"/>
            </a:lvl7pPr>
            <a:lvl8pPr marL="4265280" indent="0">
              <a:buNone/>
              <a:defRPr sz="2099" b="1"/>
            </a:lvl8pPr>
            <a:lvl9pPr marL="4874606" indent="0">
              <a:buNone/>
              <a:defRPr sz="20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9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2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9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96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22" indent="0">
              <a:buNone/>
              <a:defRPr sz="1600"/>
            </a:lvl2pPr>
            <a:lvl3pPr marL="1218655" indent="0">
              <a:buNone/>
              <a:defRPr sz="1300"/>
            </a:lvl3pPr>
            <a:lvl4pPr marL="1827980" indent="0">
              <a:buNone/>
              <a:defRPr sz="1200"/>
            </a:lvl4pPr>
            <a:lvl5pPr marL="2437309" indent="0">
              <a:buNone/>
              <a:defRPr sz="1200"/>
            </a:lvl5pPr>
            <a:lvl6pPr marL="3046630" indent="0">
              <a:buNone/>
              <a:defRPr sz="1200"/>
            </a:lvl6pPr>
            <a:lvl7pPr marL="3655952" indent="0">
              <a:buNone/>
              <a:defRPr sz="1200"/>
            </a:lvl7pPr>
            <a:lvl8pPr marL="4265280" indent="0">
              <a:buNone/>
              <a:defRPr sz="1200"/>
            </a:lvl8pPr>
            <a:lvl9pPr marL="48746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9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5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322" indent="0">
              <a:buNone/>
              <a:defRPr sz="3699"/>
            </a:lvl2pPr>
            <a:lvl3pPr marL="1218655" indent="0">
              <a:buNone/>
              <a:defRPr sz="3199"/>
            </a:lvl3pPr>
            <a:lvl4pPr marL="1827980" indent="0">
              <a:buNone/>
              <a:defRPr sz="2699"/>
            </a:lvl4pPr>
            <a:lvl5pPr marL="2437309" indent="0">
              <a:buNone/>
              <a:defRPr sz="2699"/>
            </a:lvl5pPr>
            <a:lvl6pPr marL="3046630" indent="0">
              <a:buNone/>
              <a:defRPr sz="2699"/>
            </a:lvl6pPr>
            <a:lvl7pPr marL="3655952" indent="0">
              <a:buNone/>
              <a:defRPr sz="2699"/>
            </a:lvl7pPr>
            <a:lvl8pPr marL="4265280" indent="0">
              <a:buNone/>
              <a:defRPr sz="2699"/>
            </a:lvl8pPr>
            <a:lvl9pPr marL="4874606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5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22" indent="0">
              <a:buNone/>
              <a:defRPr sz="1600"/>
            </a:lvl2pPr>
            <a:lvl3pPr marL="1218655" indent="0">
              <a:buNone/>
              <a:defRPr sz="1300"/>
            </a:lvl3pPr>
            <a:lvl4pPr marL="1827980" indent="0">
              <a:buNone/>
              <a:defRPr sz="1200"/>
            </a:lvl4pPr>
            <a:lvl5pPr marL="2437309" indent="0">
              <a:buNone/>
              <a:defRPr sz="1200"/>
            </a:lvl5pPr>
            <a:lvl6pPr marL="3046630" indent="0">
              <a:buNone/>
              <a:defRPr sz="1200"/>
            </a:lvl6pPr>
            <a:lvl7pPr marL="3655952" indent="0">
              <a:buNone/>
              <a:defRPr sz="1200"/>
            </a:lvl7pPr>
            <a:lvl8pPr marL="4265280" indent="0">
              <a:buNone/>
              <a:defRPr sz="1200"/>
            </a:lvl8pPr>
            <a:lvl9pPr marL="48746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50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4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36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13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40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48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34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79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23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68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86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2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5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6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6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9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72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6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9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02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45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59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33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48" indent="0">
              <a:buNone/>
              <a:defRPr sz="3732"/>
            </a:lvl2pPr>
            <a:lvl3pPr marL="1218895" indent="0">
              <a:buNone/>
              <a:defRPr sz="3199"/>
            </a:lvl3pPr>
            <a:lvl4pPr marL="1828343" indent="0">
              <a:buNone/>
              <a:defRPr sz="2666"/>
            </a:lvl4pPr>
            <a:lvl5pPr marL="2437790" indent="0">
              <a:buNone/>
              <a:defRPr sz="2666"/>
            </a:lvl5pPr>
            <a:lvl6pPr marL="3047238" indent="0">
              <a:buNone/>
              <a:defRPr sz="2666"/>
            </a:lvl6pPr>
            <a:lvl7pPr marL="3656686" indent="0">
              <a:buNone/>
              <a:defRPr sz="2666"/>
            </a:lvl7pPr>
            <a:lvl8pPr marL="4266133" indent="0">
              <a:buNone/>
              <a:defRPr sz="2666"/>
            </a:lvl8pPr>
            <a:lvl9pPr marL="4875581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34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23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30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75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71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48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34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79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23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68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07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72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48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4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31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63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62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48" indent="0">
              <a:buNone/>
              <a:defRPr sz="3732"/>
            </a:lvl2pPr>
            <a:lvl3pPr marL="1218895" indent="0">
              <a:buNone/>
              <a:defRPr sz="3199"/>
            </a:lvl3pPr>
            <a:lvl4pPr marL="1828343" indent="0">
              <a:buNone/>
              <a:defRPr sz="2666"/>
            </a:lvl4pPr>
            <a:lvl5pPr marL="2437790" indent="0">
              <a:buNone/>
              <a:defRPr sz="2666"/>
            </a:lvl5pPr>
            <a:lvl6pPr marL="3047238" indent="0">
              <a:buNone/>
              <a:defRPr sz="2666"/>
            </a:lvl6pPr>
            <a:lvl7pPr marL="3656686" indent="0">
              <a:buNone/>
              <a:defRPr sz="2666"/>
            </a:lvl7pPr>
            <a:lvl8pPr marL="4266133" indent="0">
              <a:buNone/>
              <a:defRPr sz="2666"/>
            </a:lvl8pPr>
            <a:lvl9pPr marL="4875581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44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99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19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1" cy="4648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>
                <a:solidFill>
                  <a:prstClr val="black"/>
                </a:solidFill>
              </a:rPr>
              <a:pPr/>
              <a:t>10/23/2018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1068905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5384800" cy="4724400"/>
          </a:xfrm>
        </p:spPr>
        <p:txBody>
          <a:bodyPr/>
          <a:lstStyle>
            <a:lvl1pPr>
              <a:defRPr sz="3466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724400"/>
          </a:xfrm>
        </p:spPr>
        <p:txBody>
          <a:bodyPr/>
          <a:lstStyle>
            <a:lvl1pPr>
              <a:defRPr sz="3466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>
                <a:solidFill>
                  <a:prstClr val="black"/>
                </a:solidFill>
              </a:rPr>
              <a:pPr/>
              <a:t>10/23/2018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445732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>
                <a:solidFill>
                  <a:prstClr val="black"/>
                </a:solidFill>
              </a:rPr>
              <a:pPr/>
              <a:t>10/23/2018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39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35871" y="30"/>
            <a:ext cx="7442204" cy="3377919"/>
          </a:xfrm>
          <a:custGeom>
            <a:avLst/>
            <a:gdLst>
              <a:gd name="connsiteX0" fmla="*/ 0 w 7442204"/>
              <a:gd name="connsiteY0" fmla="*/ 0 h 3377918"/>
              <a:gd name="connsiteX1" fmla="*/ 7442204 w 7442204"/>
              <a:gd name="connsiteY1" fmla="*/ 0 h 3377918"/>
              <a:gd name="connsiteX2" fmla="*/ 3721102 w 7442204"/>
              <a:gd name="connsiteY2" fmla="*/ 3377918 h 33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42204" h="3377918">
                <a:moveTo>
                  <a:pt x="0" y="0"/>
                </a:moveTo>
                <a:lnTo>
                  <a:pt x="7442204" y="0"/>
                </a:lnTo>
                <a:lnTo>
                  <a:pt x="3721102" y="33779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35871" y="3480118"/>
            <a:ext cx="7442204" cy="3377919"/>
          </a:xfrm>
          <a:custGeom>
            <a:avLst/>
            <a:gdLst>
              <a:gd name="connsiteX0" fmla="*/ 3721102 w 7442204"/>
              <a:gd name="connsiteY0" fmla="*/ 0 h 3377918"/>
              <a:gd name="connsiteX1" fmla="*/ 7442204 w 7442204"/>
              <a:gd name="connsiteY1" fmla="*/ 3377918 h 3377918"/>
              <a:gd name="connsiteX2" fmla="*/ 0 w 7442204"/>
              <a:gd name="connsiteY2" fmla="*/ 3377918 h 33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42204" h="3377918">
                <a:moveTo>
                  <a:pt x="3721102" y="0"/>
                </a:moveTo>
                <a:lnTo>
                  <a:pt x="7442204" y="3377918"/>
                </a:lnTo>
                <a:lnTo>
                  <a:pt x="0" y="33779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3817256" cy="6858003"/>
          </a:xfrm>
          <a:custGeom>
            <a:avLst/>
            <a:gdLst>
              <a:gd name="connsiteX0" fmla="*/ 0 w 3817256"/>
              <a:gd name="connsiteY0" fmla="*/ 0 h 6858003"/>
              <a:gd name="connsiteX1" fmla="*/ 3817256 w 3817256"/>
              <a:gd name="connsiteY1" fmla="*/ 3429002 h 6858003"/>
              <a:gd name="connsiteX2" fmla="*/ 0 w 3817256"/>
              <a:gd name="connsiteY2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7256" h="6858003">
                <a:moveTo>
                  <a:pt x="0" y="0"/>
                </a:moveTo>
                <a:lnTo>
                  <a:pt x="3817256" y="3429002"/>
                </a:lnTo>
                <a:lnTo>
                  <a:pt x="0" y="68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36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2C75-9A64-4648-BC14-74626DBEE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762F8-43E2-CC49-A42B-9F0E6344A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743A7-EF3F-9F4C-84FC-0BA2D898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032A1-8EFC-CA48-A812-C4A05C8F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3A74-FE4B-C342-8002-34A62209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33" indent="0">
              <a:buNone/>
              <a:defRPr sz="2666" b="1"/>
            </a:lvl2pPr>
            <a:lvl3pPr marL="1218866" indent="0">
              <a:buNone/>
              <a:defRPr sz="2399" b="1"/>
            </a:lvl3pPr>
            <a:lvl4pPr marL="1828297" indent="0">
              <a:buNone/>
              <a:defRPr sz="2133" b="1"/>
            </a:lvl4pPr>
            <a:lvl5pPr marL="2437729" indent="0">
              <a:buNone/>
              <a:defRPr sz="2133" b="1"/>
            </a:lvl5pPr>
            <a:lvl6pPr marL="3047162" indent="0">
              <a:buNone/>
              <a:defRPr sz="2133" b="1"/>
            </a:lvl6pPr>
            <a:lvl7pPr marL="3656595" indent="0">
              <a:buNone/>
              <a:defRPr sz="2133" b="1"/>
            </a:lvl7pPr>
            <a:lvl8pPr marL="4266027" indent="0">
              <a:buNone/>
              <a:defRPr sz="2133" b="1"/>
            </a:lvl8pPr>
            <a:lvl9pPr marL="487545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5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33" indent="0">
              <a:buNone/>
              <a:defRPr sz="2666" b="1"/>
            </a:lvl2pPr>
            <a:lvl3pPr marL="1218866" indent="0">
              <a:buNone/>
              <a:defRPr sz="2399" b="1"/>
            </a:lvl3pPr>
            <a:lvl4pPr marL="1828297" indent="0">
              <a:buNone/>
              <a:defRPr sz="2133" b="1"/>
            </a:lvl4pPr>
            <a:lvl5pPr marL="2437729" indent="0">
              <a:buNone/>
              <a:defRPr sz="2133" b="1"/>
            </a:lvl5pPr>
            <a:lvl6pPr marL="3047162" indent="0">
              <a:buNone/>
              <a:defRPr sz="2133" b="1"/>
            </a:lvl6pPr>
            <a:lvl7pPr marL="3656595" indent="0">
              <a:buNone/>
              <a:defRPr sz="2133" b="1"/>
            </a:lvl7pPr>
            <a:lvl8pPr marL="4266027" indent="0">
              <a:buNone/>
              <a:defRPr sz="2133" b="1"/>
            </a:lvl8pPr>
            <a:lvl9pPr marL="487545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72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BA86-8818-6D40-8541-F690AA55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538D-5679-1542-BB79-8E2FCC03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27E2A-5849-8041-8A52-1BD9C550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2F43E-E708-B946-8B8C-34AB27F5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04097-4A93-9940-ACE0-C5C8D51D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003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7383-8E31-C147-8825-B55BD149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6B92D-F30D-9547-A164-7873125FA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E86C4-293E-C548-89BF-FF877AF5C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6EF7B-BD23-8C4D-BF34-692F83F3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B2606-57C5-7145-B104-725A00A5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47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3A22-99F1-5C43-B476-40D12AF9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46D3-172B-144F-857F-130F04844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68E34-2BA8-EF4B-A0AA-0AFFBDC68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5269E-E314-404C-B321-6E363AF3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72D45-DEE9-B248-BEDA-D42DDCBA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98E9A-218B-5346-9E85-8F12FAFD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34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4349-BD8C-7D40-BA7B-56E6753E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BCBC9-1F76-B041-A3AF-329EE3B3E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1E370-C3D6-CE44-B95F-ACB454748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409E3-4F49-5147-ACE5-AB7ADBCB0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486F5-DDA5-7440-AD76-900192097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0818B-4A12-F248-9E67-E1256406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4BCB1-4A0C-D545-BAD1-8E04D5C3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DA8F0F-DE2E-964E-9934-2D912177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640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0986-7DE6-D440-88C9-FA5BA3D1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63EE2-4EFE-F84C-A969-E53FADCA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A725D-4F60-764B-94BA-DDDC1F01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2E62F-AA0C-8140-A01E-B494CEF3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790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04F20-BCF9-1D4A-A770-9A035165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BD7DE-E2B2-584B-B90B-D997B2F3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00281-DC03-F540-AB80-78D79FC9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99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470D-DDD8-CB44-A983-1C2192DF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BA1B-DE72-D941-8602-616F6725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1F99B-9F8A-6E44-8925-D1F2AC83E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1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5E2E-50D0-2D48-8CA9-4CF10D4D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5C5D4-BC30-164D-903A-430AB237B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B2FBD-DAB6-4744-9C97-C446D3ED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782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A8285-6775-D945-BB56-74D0CF82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BFEAB-18D8-D84F-9611-FE5B8B898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86" indent="0">
              <a:buNone/>
              <a:defRPr sz="2799"/>
            </a:lvl2pPr>
            <a:lvl3pPr marL="914171" indent="0">
              <a:buNone/>
              <a:defRPr sz="2399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16A0E-4147-F04A-9F8E-3B70035ED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1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9D419-F3AE-A74A-AD2C-0F8C67E1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32416-0F19-3145-B4CA-F6C3D672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104BC-9532-874B-B377-FABB1ADF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358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22D9-7BD5-BA4B-8D18-E7D7064A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47C32-E63A-E040-A27C-97446F6FA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47295-2D3C-A243-9509-647FD915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2F5C3-1540-F242-8D9C-C3085698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D5FBB-68C3-6043-9625-559A918D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6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151E6-47E2-0941-922F-BC0E99AE5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A0122-FB68-FB49-88B5-A0FD3CD44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37CBD-F7EA-E341-9F06-F896E8A3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AD1E1-5ECC-3948-910B-8E3430D3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6EB0A-4D5A-3343-B552-ABF4C058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8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8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8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8" y="1435104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33" indent="0">
              <a:buNone/>
              <a:defRPr sz="1600"/>
            </a:lvl2pPr>
            <a:lvl3pPr marL="1218866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5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9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33" indent="0">
              <a:buNone/>
              <a:defRPr sz="3732"/>
            </a:lvl2pPr>
            <a:lvl3pPr marL="1218866" indent="0">
              <a:buNone/>
              <a:defRPr sz="3199"/>
            </a:lvl3pPr>
            <a:lvl4pPr marL="1828297" indent="0">
              <a:buNone/>
              <a:defRPr sz="2666"/>
            </a:lvl4pPr>
            <a:lvl5pPr marL="2437729" indent="0">
              <a:buNone/>
              <a:defRPr sz="2666"/>
            </a:lvl5pPr>
            <a:lvl6pPr marL="3047162" indent="0">
              <a:buNone/>
              <a:defRPr sz="2666"/>
            </a:lvl6pPr>
            <a:lvl7pPr marL="3656595" indent="0">
              <a:buNone/>
              <a:defRPr sz="2666"/>
            </a:lvl7pPr>
            <a:lvl8pPr marL="4266027" indent="0">
              <a:buNone/>
              <a:defRPr sz="2666"/>
            </a:lvl8pPr>
            <a:lvl9pPr marL="4875459" indent="0">
              <a:buNone/>
              <a:defRPr sz="266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3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33" indent="0">
              <a:buNone/>
              <a:defRPr sz="1600"/>
            </a:lvl2pPr>
            <a:lvl3pPr marL="1218866" indent="0">
              <a:buNone/>
              <a:defRPr sz="1333"/>
            </a:lvl3pPr>
            <a:lvl4pPr marL="1828297" indent="0">
              <a:buNone/>
              <a:defRPr sz="1200"/>
            </a:lvl4pPr>
            <a:lvl5pPr marL="2437729" indent="0">
              <a:buNone/>
              <a:defRPr sz="1200"/>
            </a:lvl5pPr>
            <a:lvl6pPr marL="3047162" indent="0">
              <a:buNone/>
              <a:defRPr sz="1200"/>
            </a:lvl6pPr>
            <a:lvl7pPr marL="3656595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5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8969-3AF7-7843-B255-749D3E33778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D1060-AF63-334F-B136-76B73BF67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1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433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75" indent="-457075" algn="l" defTabSz="609433" rtl="0" eaLnBrk="1" latinLnBrk="0" hangingPunct="1">
        <a:spcBef>
          <a:spcPct val="20000"/>
        </a:spcBef>
        <a:buFont typeface="Arial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27" indent="-380895" algn="l" defTabSz="609433" rtl="0" eaLnBrk="1" latinLnBrk="0" hangingPunct="1">
        <a:spcBef>
          <a:spcPct val="20000"/>
        </a:spcBef>
        <a:buFont typeface="Arial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82" indent="-304716" algn="l" defTabSz="609433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13" indent="-304716" algn="l" defTabSz="609433" rtl="0" eaLnBrk="1" latinLnBrk="0" hangingPunct="1">
        <a:spcBef>
          <a:spcPct val="20000"/>
        </a:spcBef>
        <a:buFont typeface="Arial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445" indent="-304716" algn="l" defTabSz="609433" rtl="0" eaLnBrk="1" latinLnBrk="0" hangingPunct="1">
        <a:spcBef>
          <a:spcPct val="20000"/>
        </a:spcBef>
        <a:buFont typeface="Arial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878" indent="-304716" algn="l" defTabSz="609433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311" indent="-304716" algn="l" defTabSz="609433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744" indent="-304716" algn="l" defTabSz="609433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175" indent="-304716" algn="l" defTabSz="609433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33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66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97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29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62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95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027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459" algn="l" defTabSz="60943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121898" tIns="60949" rIns="121898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121898" tIns="60949" rIns="121898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322"/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322"/>
              <a:t>10/23/2018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32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322"/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32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4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322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92" indent="-456992" algn="l" defTabSz="609322" rtl="0" eaLnBrk="1" latinLnBrk="0" hangingPunct="1">
        <a:spcBef>
          <a:spcPct val="20000"/>
        </a:spcBef>
        <a:buFont typeface="Arial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159" indent="-380830" algn="l" defTabSz="609322" rtl="0" eaLnBrk="1" latinLnBrk="0" hangingPunct="1">
        <a:spcBef>
          <a:spcPct val="20000"/>
        </a:spcBef>
        <a:buFont typeface="Arial"/>
        <a:buChar char="–"/>
        <a:defRPr sz="36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316" indent="-304660" algn="l" defTabSz="609322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640" indent="-304660" algn="l" defTabSz="609322" rtl="0" eaLnBrk="1" latinLnBrk="0" hangingPunct="1">
        <a:spcBef>
          <a:spcPct val="20000"/>
        </a:spcBef>
        <a:buFont typeface="Arial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1969" indent="-304660" algn="l" defTabSz="609322" rtl="0" eaLnBrk="1" latinLnBrk="0" hangingPunct="1">
        <a:spcBef>
          <a:spcPct val="20000"/>
        </a:spcBef>
        <a:buFont typeface="Arial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290" indent="-304660" algn="l" defTabSz="609322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0620" indent="-304660" algn="l" defTabSz="609322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69945" indent="-304660" algn="l" defTabSz="609322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270" indent="-304660" algn="l" defTabSz="609322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322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655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7980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309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630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5952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280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4606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32F8-2FCB-0140-9773-74C829747A4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1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448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609448" rtl="0" eaLnBrk="1" latinLnBrk="0" hangingPunct="1">
        <a:spcBef>
          <a:spcPct val="20000"/>
        </a:spcBef>
        <a:buFont typeface="Arial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609448" rtl="0" eaLnBrk="1" latinLnBrk="0" hangingPunct="1">
        <a:spcBef>
          <a:spcPct val="20000"/>
        </a:spcBef>
        <a:buFont typeface="Arial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609448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609448" rtl="0" eaLnBrk="1" latinLnBrk="0" hangingPunct="1">
        <a:spcBef>
          <a:spcPct val="20000"/>
        </a:spcBef>
        <a:buFont typeface="Arial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609448" rtl="0" eaLnBrk="1" latinLnBrk="0" hangingPunct="1">
        <a:spcBef>
          <a:spcPct val="20000"/>
        </a:spcBef>
        <a:buFont typeface="Arial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1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98DC1-2182-274D-90B9-6443B9D1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43684-0105-CF48-A370-FE7C9C247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9442A-670F-C140-832A-C2B8AB7C1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DA930-A37C-9A41-961A-AA3D4DFFB05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A48A2-8145-9145-9EBF-7EC1F69A6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11162-9CA7-454A-B51A-43B014AB9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4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4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" y="893"/>
            <a:ext cx="9146948" cy="6856214"/>
          </a:xfrm>
          <a:prstGeom prst="rect">
            <a:avLst/>
          </a:prstGeom>
          <a:solidFill>
            <a:srgbClr val="A8AD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4" tIns="60932" rIns="121864" bIns="60932" rtlCol="0" anchor="ctr"/>
          <a:lstStyle/>
          <a:p>
            <a:pPr algn="ctr" defTabSz="609306"/>
            <a:endParaRPr lang="en-US" sz="1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38307" y="736669"/>
            <a:ext cx="3386334" cy="33863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4" tIns="60932" rIns="121864" bIns="60932" rtlCol="0" anchor="ctr"/>
          <a:lstStyle/>
          <a:p>
            <a:pPr algn="ctr" defTabSz="609306"/>
            <a:endParaRPr lang="en-US" sz="19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8547" y="894"/>
            <a:ext cx="3041878" cy="6856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89" y="5028784"/>
            <a:ext cx="8303637" cy="1076935"/>
          </a:xfrm>
          <a:prstGeom prst="rect">
            <a:avLst/>
          </a:prstGeom>
          <a:noFill/>
        </p:spPr>
        <p:txBody>
          <a:bodyPr wrap="square" lIns="91403" tIns="45707" rIns="91403" bIns="45707" rtlCol="0">
            <a:spAutoFit/>
          </a:bodyPr>
          <a:lstStyle/>
          <a:p>
            <a:pPr defTabSz="914058" fontAlgn="base">
              <a:spcBef>
                <a:spcPct val="0"/>
              </a:spcBef>
              <a:spcAft>
                <a:spcPct val="0"/>
              </a:spcAft>
            </a:pPr>
            <a:r>
              <a:rPr lang="en-US" sz="3199" dirty="0">
                <a:solidFill>
                  <a:prstClr val="white"/>
                </a:solidFill>
                <a:latin typeface="Calibri"/>
              </a:rPr>
              <a:t>Because every child is a miracle. Pediatrician-approved* and loved by moms everywhere.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489" y="6318649"/>
            <a:ext cx="8303637" cy="400083"/>
          </a:xfrm>
          <a:prstGeom prst="rect">
            <a:avLst/>
          </a:prstGeom>
          <a:noFill/>
        </p:spPr>
        <p:txBody>
          <a:bodyPr wrap="square" lIns="91403" tIns="45707" rIns="91403" bIns="45707" rtlCol="0">
            <a:spAutoFit/>
          </a:bodyPr>
          <a:lstStyle/>
          <a:p>
            <a:pPr defTabSz="91405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*DNA Miracles products have been approved by US pediatricians.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55" y="1076887"/>
            <a:ext cx="2672165" cy="27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1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</a:rPr>
              <a:t>DNA MIRACLES® PROBIOTICS</a:t>
            </a:r>
            <a:endParaRPr lang="en-US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3" y="893"/>
            <a:ext cx="6856214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7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70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2045" y="2455169"/>
            <a:ext cx="2881043" cy="2700583"/>
          </a:xfrm>
          <a:prstGeom prst="rect">
            <a:avLst/>
          </a:prstGeom>
        </p:spPr>
      </p:pic>
      <p:pic>
        <p:nvPicPr>
          <p:cNvPr id="5" name="Picture 4" descr="IMG_07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9343" y="3477999"/>
            <a:ext cx="2981834" cy="279506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4736" y="457974"/>
            <a:ext cx="11782531" cy="1142702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</a:rPr>
              <a:t>DNA MIRACLES® NATURAL DIAPER CREAM, SOOTHING OINTMENT &amp; LOTION</a:t>
            </a:r>
            <a:endParaRPr lang="en-US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7" name="Picture 6" descr="IMG_070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580" y="1702251"/>
            <a:ext cx="2716951" cy="375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6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30" y="457974"/>
            <a:ext cx="10969943" cy="1142702"/>
          </a:xfrm>
        </p:spPr>
        <p:txBody>
          <a:bodyPr>
            <a:noAutofit/>
          </a:bodyPr>
          <a:lstStyle/>
          <a:p>
            <a:r>
              <a:rPr lang="en-US" altLang="zh-TW" sz="4799" dirty="0">
                <a:latin typeface="Calibri" panose="020F0502020204030204" pitchFamily="34" charset="0"/>
                <a:ea typeface="微軟正黑體" panose="020B0604030504040204" pitchFamily="34" charset="-120"/>
              </a:rPr>
              <a:t>DNA MIRACLES ISOTONIX OPC-3 POWDER DRINK &amp; IMMUNE POWDER DRINK</a:t>
            </a:r>
            <a:endParaRPr lang="en-US" sz="4799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1"/>
          <a:stretch/>
        </p:blipFill>
        <p:spPr>
          <a:xfrm>
            <a:off x="4166103" y="1742908"/>
            <a:ext cx="3453500" cy="511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" y="893"/>
            <a:ext cx="9146948" cy="6856214"/>
          </a:xfrm>
          <a:prstGeom prst="rect">
            <a:avLst/>
          </a:prstGeom>
          <a:solidFill>
            <a:srgbClr val="A8AD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4" tIns="60932" rIns="121864" bIns="60932" rtlCol="0" anchor="ctr"/>
          <a:lstStyle/>
          <a:p>
            <a:pPr algn="ctr" defTabSz="609306"/>
            <a:endParaRPr lang="en-US" sz="1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38307" y="736669"/>
            <a:ext cx="3386334" cy="33863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4" tIns="60932" rIns="121864" bIns="60932" rtlCol="0" anchor="ctr"/>
          <a:lstStyle/>
          <a:p>
            <a:pPr algn="ctr" defTabSz="609306"/>
            <a:endParaRPr lang="en-US" sz="19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8547" y="894"/>
            <a:ext cx="3041878" cy="6856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89" y="5028784"/>
            <a:ext cx="8303637" cy="1076935"/>
          </a:xfrm>
          <a:prstGeom prst="rect">
            <a:avLst/>
          </a:prstGeom>
          <a:noFill/>
        </p:spPr>
        <p:txBody>
          <a:bodyPr wrap="square" lIns="91403" tIns="45707" rIns="91403" bIns="45707" rtlCol="0">
            <a:spAutoFit/>
          </a:bodyPr>
          <a:lstStyle/>
          <a:p>
            <a:pPr defTabSz="914058" fontAlgn="base">
              <a:spcBef>
                <a:spcPct val="0"/>
              </a:spcBef>
              <a:spcAft>
                <a:spcPct val="0"/>
              </a:spcAft>
            </a:pPr>
            <a:r>
              <a:rPr lang="en-US" sz="3199" dirty="0">
                <a:solidFill>
                  <a:prstClr val="white"/>
                </a:solidFill>
                <a:latin typeface="Calibri"/>
              </a:rPr>
              <a:t>Because every child is a miracle. Pediatrician-approved* and loved by moms everywhere.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489" y="6318649"/>
            <a:ext cx="8303637" cy="400083"/>
          </a:xfrm>
          <a:prstGeom prst="rect">
            <a:avLst/>
          </a:prstGeom>
          <a:noFill/>
        </p:spPr>
        <p:txBody>
          <a:bodyPr wrap="square" lIns="91403" tIns="45707" rIns="91403" bIns="45707" rtlCol="0">
            <a:spAutoFit/>
          </a:bodyPr>
          <a:lstStyle/>
          <a:p>
            <a:pPr defTabSz="91405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*DNA Miracles products have been approved by US pediatricians.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55" y="1076887"/>
            <a:ext cx="2672165" cy="27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5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837" y="894"/>
            <a:ext cx="2850579" cy="6856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7" y="87984"/>
            <a:ext cx="5465926" cy="3567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10" y="3663625"/>
            <a:ext cx="9154315" cy="3110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36803" y="785788"/>
            <a:ext cx="3823821" cy="230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355"/>
            <a:r>
              <a:rPr lang="en-US" sz="2399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Two Prenatal Supplements found to contain high amount  of folic acid</a:t>
            </a:r>
          </a:p>
          <a:p>
            <a:pPr defTabSz="1218355"/>
            <a:endParaRPr lang="en-US" sz="2399" dirty="0">
              <a:solidFill>
                <a:srgbClr val="8064A2">
                  <a:lumMod val="75000"/>
                </a:srgbClr>
              </a:solidFill>
              <a:latin typeface="Calibri"/>
            </a:endParaRPr>
          </a:p>
          <a:p>
            <a:pPr defTabSz="1218355"/>
            <a:r>
              <a:rPr lang="en-US" sz="2399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Long term consumption can lead to infant autism </a:t>
            </a:r>
          </a:p>
        </p:txBody>
      </p:sp>
    </p:spTree>
    <p:extLst>
      <p:ext uri="{BB962C8B-B14F-4D97-AF65-F5344CB8AC3E}">
        <p14:creationId xmlns:p14="http://schemas.microsoft.com/office/powerpoint/2010/main" val="36064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837" y="894"/>
            <a:ext cx="2850579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82" y="457974"/>
            <a:ext cx="8938472" cy="1142702"/>
          </a:xfrm>
        </p:spPr>
        <p:txBody>
          <a:bodyPr>
            <a:noAutofit/>
          </a:bodyPr>
          <a:lstStyle/>
          <a:p>
            <a:r>
              <a:rPr lang="en-US" sz="4799" dirty="0">
                <a:solidFill>
                  <a:srgbClr val="7030A0"/>
                </a:solidFill>
              </a:rPr>
              <a:t>ISOTONIX® PRENATAL ACTIVATED MULTIVITAMIN POWDER DRINK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4735" y="1962109"/>
            <a:ext cx="7110148" cy="2279480"/>
          </a:xfrm>
          <a:prstGeom prst="rect">
            <a:avLst/>
          </a:prstGeom>
        </p:spPr>
        <p:txBody>
          <a:bodyPr vert="horz" lIns="121875" tIns="60941" rIns="121875" bIns="6094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95">
              <a:lnSpc>
                <a:spcPct val="100000"/>
              </a:lnSpc>
              <a:spcBef>
                <a:spcPts val="0"/>
              </a:spcBef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PRIMARY BENEFITS:</a:t>
            </a:r>
          </a:p>
          <a:p>
            <a:pPr marL="761716" indent="-761716" algn="l" defTabSz="121889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Helps contribute to a healthy pregnancy</a:t>
            </a:r>
          </a:p>
          <a:p>
            <a:pPr marL="761716" indent="-761716" algn="l" defTabSz="121889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Contains 10 vitamins and 7 minerals</a:t>
            </a:r>
          </a:p>
          <a:p>
            <a:pPr marL="761716" indent="-761716" algn="l" defTabSz="121889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Helps maintain healthy skin and hair</a:t>
            </a:r>
          </a:p>
          <a:p>
            <a:pPr marL="761716" indent="-761716" algn="l" defTabSz="121889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Contains activated forms of select B-vitamins </a:t>
            </a:r>
          </a:p>
          <a:p>
            <a:pPr marL="761716" indent="-761716" algn="l" defTabSz="121889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Deficiencies of micronutrients during pregnancy are known causes of low birth weight</a:t>
            </a:r>
          </a:p>
          <a:p>
            <a:pPr algn="l" defTabSz="1218895">
              <a:lnSpc>
                <a:spcPct val="100000"/>
              </a:lnSpc>
              <a:spcBef>
                <a:spcPts val="0"/>
              </a:spcBef>
            </a:pPr>
            <a:endParaRPr lang="en-US" sz="2933" dirty="0">
              <a:solidFill>
                <a:prstClr val="black"/>
              </a:solidFill>
              <a:latin typeface="Calibri" pitchFamily="34" charset="0"/>
              <a:ea typeface="華康儷中黑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75" y="1962109"/>
            <a:ext cx="4801520" cy="48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837" y="894"/>
            <a:ext cx="2850579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82" y="457974"/>
            <a:ext cx="8938472" cy="1142702"/>
          </a:xfrm>
        </p:spPr>
        <p:txBody>
          <a:bodyPr>
            <a:noAutofit/>
          </a:bodyPr>
          <a:lstStyle/>
          <a:p>
            <a:r>
              <a:rPr lang="en-US" sz="4799" dirty="0">
                <a:solidFill>
                  <a:srgbClr val="7030A0"/>
                </a:solidFill>
              </a:rPr>
              <a:t>According to the American College of Obstetricians and Gynecologists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4735" y="1962109"/>
            <a:ext cx="7008574" cy="2279480"/>
          </a:xfrm>
          <a:prstGeom prst="rect">
            <a:avLst/>
          </a:prstGeom>
        </p:spPr>
        <p:txBody>
          <a:bodyPr vert="horz" lIns="121875" tIns="60941" rIns="121875" bIns="6094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95">
              <a:lnSpc>
                <a:spcPct val="100000"/>
              </a:lnSpc>
              <a:spcBef>
                <a:spcPts val="0"/>
              </a:spcBef>
            </a:pPr>
            <a:r>
              <a:rPr lang="en-US" sz="3199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A pregnant woman needs more:</a:t>
            </a:r>
          </a:p>
          <a:p>
            <a:pPr algn="l" defTabSz="1218895">
              <a:lnSpc>
                <a:spcPct val="100000"/>
              </a:lnSpc>
              <a:spcBef>
                <a:spcPts val="0"/>
              </a:spcBef>
            </a:pPr>
            <a:endParaRPr lang="en-US" sz="2666" dirty="0">
              <a:solidFill>
                <a:prstClr val="black"/>
              </a:solidFill>
              <a:latin typeface="Calibri" pitchFamily="34" charset="0"/>
              <a:ea typeface="華康儷中黑"/>
            </a:endParaRPr>
          </a:p>
          <a:p>
            <a:pPr marL="761716" indent="-761716" algn="l" defTabSz="121889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Calcium – at least 1,000 mg</a:t>
            </a:r>
          </a:p>
          <a:p>
            <a:pPr marL="761716" indent="-761716" algn="l" defTabSz="121889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Folic Acid – 600 µg/day vs. 400 µg/day </a:t>
            </a:r>
          </a:p>
          <a:p>
            <a:pPr marL="761716" indent="-761716" algn="l" defTabSz="121889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Iron – 27 mg/day vs. 18 mg/day</a:t>
            </a:r>
          </a:p>
          <a:p>
            <a:pPr marL="761716" indent="-761716" algn="l" defTabSz="1218895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Protein – more is needed during pregnancy</a:t>
            </a:r>
          </a:p>
          <a:p>
            <a:pPr algn="l" defTabSz="1218895">
              <a:lnSpc>
                <a:spcPct val="100000"/>
              </a:lnSpc>
              <a:spcBef>
                <a:spcPts val="0"/>
              </a:spcBef>
            </a:pPr>
            <a:endParaRPr lang="en-US" sz="2933" dirty="0">
              <a:solidFill>
                <a:prstClr val="black"/>
              </a:solidFill>
              <a:latin typeface="Calibri" pitchFamily="34" charset="0"/>
              <a:ea typeface="華康儷中黑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75" y="1962109"/>
            <a:ext cx="4801520" cy="48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2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837" y="894"/>
            <a:ext cx="2850579" cy="68562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795" y="2628990"/>
            <a:ext cx="6094413" cy="15691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Calcium – at least 1,000 mg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Folic Acid – 600 µg/day vs. 400 µg/day 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Iron – 27 mg/day vs. 18 mg/day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Protein – more is needed during pregnancy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09455" y="706830"/>
          <a:ext cx="11173090" cy="5363083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06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9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3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553">
                <a:tc>
                  <a:txBody>
                    <a:bodyPr/>
                    <a:lstStyle/>
                    <a:p>
                      <a:r>
                        <a:rPr lang="en-US" sz="2400" dirty="0"/>
                        <a:t>NUTRIENT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CONTENT IN PRODUCT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DIETARY</a:t>
                      </a:r>
                      <a:r>
                        <a:rPr lang="en-US" sz="2400" baseline="0" dirty="0"/>
                        <a:t> REFERENCE INTAKES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553">
                <a:tc>
                  <a:txBody>
                    <a:bodyPr/>
                    <a:lstStyle/>
                    <a:p>
                      <a:pPr marL="0" marR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Vitamin</a:t>
                      </a:r>
                      <a:r>
                        <a:rPr lang="en-US" sz="2400" baseline="0" dirty="0"/>
                        <a:t> B1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mg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1.4 mg; UL =</a:t>
                      </a:r>
                      <a:r>
                        <a:rPr lang="en-US" sz="2400" baseline="0" dirty="0"/>
                        <a:t> Not Determine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553">
                <a:tc>
                  <a:txBody>
                    <a:bodyPr/>
                    <a:lstStyle/>
                    <a:p>
                      <a:r>
                        <a:rPr lang="en-US" sz="2400" dirty="0"/>
                        <a:t>Vitamin B2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mg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1.4 mg; UL =</a:t>
                      </a:r>
                      <a:r>
                        <a:rPr lang="en-US" sz="2400" baseline="0" dirty="0"/>
                        <a:t> Not Determine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553">
                <a:tc>
                  <a:txBody>
                    <a:bodyPr/>
                    <a:lstStyle/>
                    <a:p>
                      <a:r>
                        <a:rPr lang="en-US" sz="2400" dirty="0"/>
                        <a:t>Vitamin</a:t>
                      </a:r>
                      <a:r>
                        <a:rPr lang="en-US" sz="2400" baseline="0" dirty="0"/>
                        <a:t> B6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 mg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1.9 mg;</a:t>
                      </a:r>
                      <a:r>
                        <a:rPr lang="en-US" sz="2400" baseline="0" dirty="0"/>
                        <a:t> UL = 100 mg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553">
                <a:tc>
                  <a:txBody>
                    <a:bodyPr/>
                    <a:lstStyle/>
                    <a:p>
                      <a:r>
                        <a:rPr lang="en-US" sz="2400" dirty="0"/>
                        <a:t>Vitamin B12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 mcg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2.6 mcg; UL = Not Determine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553">
                <a:tc>
                  <a:txBody>
                    <a:bodyPr/>
                    <a:lstStyle/>
                    <a:p>
                      <a:r>
                        <a:rPr lang="en-US" sz="2400" dirty="0"/>
                        <a:t>Vitamin 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120 mg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85 mg; UL =</a:t>
                      </a:r>
                      <a:r>
                        <a:rPr lang="en-US" sz="2400" baseline="0" dirty="0"/>
                        <a:t> 2,000 mg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553">
                <a:tc>
                  <a:txBody>
                    <a:bodyPr/>
                    <a:lstStyle/>
                    <a:p>
                      <a:r>
                        <a:rPr lang="en-US" sz="2400" dirty="0"/>
                        <a:t>Vitamin D3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1000</a:t>
                      </a:r>
                      <a:r>
                        <a:rPr lang="en-US" sz="2400" baseline="0" dirty="0"/>
                        <a:t> IU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 IU; UL =</a:t>
                      </a:r>
                      <a:r>
                        <a:rPr lang="en-US" sz="2400" baseline="0" dirty="0"/>
                        <a:t> 2000 IU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553">
                <a:tc>
                  <a:txBody>
                    <a:bodyPr/>
                    <a:lstStyle/>
                    <a:p>
                      <a:r>
                        <a:rPr lang="en-US" sz="2400" dirty="0"/>
                        <a:t>Vitamin 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 IU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22.5 IU;  UL</a:t>
                      </a:r>
                      <a:r>
                        <a:rPr lang="en-US" sz="2400" baseline="0" dirty="0"/>
                        <a:t> = 1,500 IU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553">
                <a:tc>
                  <a:txBody>
                    <a:bodyPr/>
                    <a:lstStyle/>
                    <a:p>
                      <a:pPr marL="0" marR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Folic</a:t>
                      </a:r>
                      <a:r>
                        <a:rPr lang="en-US" sz="2400" baseline="0" dirty="0"/>
                        <a:t> Acid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810 mcg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600 mg; UL = 1,000 mg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553">
                <a:tc>
                  <a:txBody>
                    <a:bodyPr/>
                    <a:lstStyle/>
                    <a:p>
                      <a:pPr marL="0" marR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Calcium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150</a:t>
                      </a:r>
                      <a:r>
                        <a:rPr lang="en-US" sz="2400" baseline="0" dirty="0"/>
                        <a:t> mg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1,000 mg; UL =</a:t>
                      </a:r>
                      <a:r>
                        <a:rPr lang="en-US" sz="2400" baseline="0" dirty="0"/>
                        <a:t> 2,500 mg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553">
                <a:tc>
                  <a:txBody>
                    <a:bodyPr/>
                    <a:lstStyle/>
                    <a:p>
                      <a:r>
                        <a:rPr lang="en-US" sz="2400" dirty="0"/>
                        <a:t>Iron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 mg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 mg; UL =</a:t>
                      </a:r>
                      <a:r>
                        <a:rPr lang="en-US" sz="2400" baseline="0" dirty="0"/>
                        <a:t> 45 mg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888" marR="121888" marT="60944" marB="6094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9457" y="280222"/>
            <a:ext cx="6973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355"/>
            <a:r>
              <a:rPr lang="en-US" sz="1600" dirty="0">
                <a:solidFill>
                  <a:prstClr val="black"/>
                </a:solidFill>
                <a:latin typeface="Calibri"/>
                <a:ea typeface="華康儷中黑"/>
              </a:rPr>
              <a:t>Source: http://perinatology.com/Reference/RDApregnancy.htm</a:t>
            </a:r>
          </a:p>
          <a:p>
            <a:pPr defTabSz="1218355"/>
            <a:endParaRPr lang="en-US" sz="1600" dirty="0">
              <a:solidFill>
                <a:prstClr val="black"/>
              </a:solidFill>
              <a:latin typeface="Calibri"/>
              <a:ea typeface="華康儷中黑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542" y="6069914"/>
            <a:ext cx="1399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355"/>
            <a:r>
              <a:rPr lang="en-US" sz="1600" dirty="0">
                <a:solidFill>
                  <a:prstClr val="black"/>
                </a:solidFill>
                <a:latin typeface="Calibri"/>
                <a:ea typeface="華康儷中黑"/>
              </a:rPr>
              <a:t>UL = The maximum level of daily nutrient intake that is likely to pose no risk of adverse effects.</a:t>
            </a:r>
          </a:p>
          <a:p>
            <a:pPr defTabSz="1218355"/>
            <a:r>
              <a:rPr lang="en-US" sz="1600" dirty="0">
                <a:solidFill>
                  <a:prstClr val="black"/>
                </a:solidFill>
                <a:latin typeface="Calibri"/>
                <a:ea typeface="華康儷中黑"/>
              </a:rPr>
              <a:t>ND = Not determinable</a:t>
            </a:r>
          </a:p>
        </p:txBody>
      </p:sp>
    </p:spTree>
    <p:extLst>
      <p:ext uri="{BB962C8B-B14F-4D97-AF65-F5344CB8AC3E}">
        <p14:creationId xmlns:p14="http://schemas.microsoft.com/office/powerpoint/2010/main" val="315674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837" y="894"/>
            <a:ext cx="2850579" cy="68562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795" y="2628990"/>
            <a:ext cx="6094413" cy="15691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Calcium – at least 1,000 mg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Folic Acid – 600 µg/day vs. 400 µg/day 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Iron – 27 mg/day vs. 18 mg/day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Protein – more is needed during pregnancy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7882" y="457974"/>
            <a:ext cx="8938472" cy="1142702"/>
          </a:xfrm>
        </p:spPr>
        <p:txBody>
          <a:bodyPr>
            <a:noAutofit/>
          </a:bodyPr>
          <a:lstStyle/>
          <a:p>
            <a:r>
              <a:rPr lang="en-US" sz="4799" dirty="0">
                <a:solidFill>
                  <a:srgbClr val="7030A0"/>
                </a:solidFill>
              </a:rPr>
              <a:t>DIGESTIVE PROBLEMS DURING PREGNANCY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4735" y="1962109"/>
            <a:ext cx="9135100" cy="2279480"/>
          </a:xfrm>
          <a:prstGeom prst="rect">
            <a:avLst/>
          </a:prstGeom>
        </p:spPr>
        <p:txBody>
          <a:bodyPr vert="horz" lIns="121875" tIns="60941" rIns="121875" bIns="6094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95">
              <a:lnSpc>
                <a:spcPct val="100000"/>
              </a:lnSpc>
              <a:spcBef>
                <a:spcPts val="0"/>
              </a:spcBef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Such as indigestion, heartburn, constipation and gas:</a:t>
            </a:r>
          </a:p>
          <a:p>
            <a:pPr marL="457086" indent="-457086" algn="l" defTabSz="121889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Hormone levels can affect digestion beyond slowing down bowel movements</a:t>
            </a:r>
          </a:p>
          <a:p>
            <a:pPr marL="457086" indent="-457086" algn="l" defTabSz="121889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Iron supplements</a:t>
            </a:r>
          </a:p>
          <a:p>
            <a:pPr marL="457086" indent="-457086" algn="l" defTabSz="121889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Slower digestive system can lead to gas buildup</a:t>
            </a:r>
          </a:p>
          <a:p>
            <a:pPr marL="457086" indent="-457086" algn="l" defTabSz="121889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Heartburn occurs when stomach acids leak back into esophagus</a:t>
            </a:r>
          </a:p>
          <a:p>
            <a:pPr marL="457086" indent="-457086" algn="l" defTabSz="121889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Eating large meals and eating before lying down can also lead to heartburn</a:t>
            </a:r>
          </a:p>
        </p:txBody>
      </p:sp>
    </p:spTree>
    <p:extLst>
      <p:ext uri="{BB962C8B-B14F-4D97-AF65-F5344CB8AC3E}">
        <p14:creationId xmlns:p14="http://schemas.microsoft.com/office/powerpoint/2010/main" val="407970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837" y="894"/>
            <a:ext cx="2850579" cy="68562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795" y="2628990"/>
            <a:ext cx="6094413" cy="15691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Calcium – at least 1,000 mg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Folic Acid – 600 µg/day vs. 400 µg/day 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Iron – 27 mg/day vs. 18 mg/day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Protein – more is needed during pregnancy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7882" y="457974"/>
            <a:ext cx="8938472" cy="1142702"/>
          </a:xfrm>
        </p:spPr>
        <p:txBody>
          <a:bodyPr>
            <a:noAutofit/>
          </a:bodyPr>
          <a:lstStyle/>
          <a:p>
            <a:r>
              <a:rPr lang="en-US" sz="4799" dirty="0">
                <a:solidFill>
                  <a:srgbClr val="7030A0"/>
                </a:solidFill>
              </a:rPr>
              <a:t>ISOTONIX® DIGESTIVE ENZYME POWDER DRINK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4736" y="1962109"/>
            <a:ext cx="7211721" cy="2279480"/>
          </a:xfrm>
          <a:prstGeom prst="rect">
            <a:avLst/>
          </a:prstGeom>
        </p:spPr>
        <p:txBody>
          <a:bodyPr vert="horz" lIns="121875" tIns="60941" rIns="121875" bIns="6094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95">
              <a:lnSpc>
                <a:spcPct val="100000"/>
              </a:lnSpc>
              <a:spcBef>
                <a:spcPts val="0"/>
              </a:spcBef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PRIMARY BENEFITS:</a:t>
            </a:r>
          </a:p>
          <a:p>
            <a:pPr marL="457086" indent="-457086" algn="l" defTabSz="121889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Supports digestive health</a:t>
            </a:r>
          </a:p>
          <a:p>
            <a:pPr marL="457086" indent="-457086" algn="l" defTabSz="121889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Supports the metabolism of food for better nutrition</a:t>
            </a:r>
          </a:p>
          <a:p>
            <a:pPr marL="457086" indent="-457086" algn="l" defTabSz="121889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Made from a combination of </a:t>
            </a:r>
            <a:r>
              <a:rPr lang="en-US" sz="2933" dirty="0" err="1">
                <a:solidFill>
                  <a:prstClr val="black"/>
                </a:solidFill>
                <a:latin typeface="Calibri" pitchFamily="34" charset="0"/>
                <a:ea typeface="華康儷中黑"/>
              </a:rPr>
              <a:t>DigeZyme</a:t>
            </a: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®* (blend of the enzymes amylase, protease, cellulose, lactase and lipase), </a:t>
            </a:r>
            <a:r>
              <a:rPr lang="en-US" sz="2933" dirty="0" err="1">
                <a:solidFill>
                  <a:prstClr val="black"/>
                </a:solidFill>
                <a:latin typeface="Calibri" pitchFamily="34" charset="0"/>
                <a:ea typeface="華康儷中黑"/>
              </a:rPr>
              <a:t>Lactospore</a:t>
            </a: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®* (the probiotic </a:t>
            </a:r>
            <a:r>
              <a:rPr lang="en-US" sz="2933" i="1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Bacillus </a:t>
            </a:r>
            <a:r>
              <a:rPr lang="en-US" sz="2933" i="1" dirty="0" err="1">
                <a:solidFill>
                  <a:prstClr val="black"/>
                </a:solidFill>
                <a:latin typeface="Calibri" pitchFamily="34" charset="0"/>
                <a:ea typeface="華康儷中黑"/>
              </a:rPr>
              <a:t>coagulans</a:t>
            </a:r>
            <a:r>
              <a:rPr lang="en-US" sz="2933" dirty="0">
                <a:solidFill>
                  <a:prstClr val="black"/>
                </a:solidFill>
                <a:latin typeface="Calibri" pitchFamily="34" charset="0"/>
                <a:ea typeface="華康儷中黑"/>
              </a:rPr>
              <a:t>), and </a:t>
            </a:r>
            <a:r>
              <a:rPr lang="en-US" sz="2933" dirty="0" err="1">
                <a:solidFill>
                  <a:prstClr val="black"/>
                </a:solidFill>
                <a:latin typeface="Calibri" pitchFamily="34" charset="0"/>
                <a:ea typeface="華康儷中黑"/>
              </a:rPr>
              <a:t>sucrase</a:t>
            </a:r>
            <a:endParaRPr lang="en-US" sz="2933" dirty="0">
              <a:solidFill>
                <a:prstClr val="black"/>
              </a:solidFill>
              <a:latin typeface="Calibri" pitchFamily="34" charset="0"/>
              <a:ea typeface="華康儷中黑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80" y="1712621"/>
            <a:ext cx="5144487" cy="5144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253" y="6374633"/>
            <a:ext cx="883038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355"/>
            <a:r>
              <a:rPr lang="en-US" sz="1333" dirty="0">
                <a:solidFill>
                  <a:prstClr val="black"/>
                </a:solidFill>
                <a:latin typeface="Calibri"/>
                <a:ea typeface="華康儷中黑"/>
              </a:rPr>
              <a:t>*</a:t>
            </a:r>
            <a:r>
              <a:rPr lang="en-US" sz="1333" dirty="0" err="1">
                <a:solidFill>
                  <a:prstClr val="black"/>
                </a:solidFill>
                <a:latin typeface="Calibri"/>
                <a:ea typeface="華康儷中黑"/>
              </a:rPr>
              <a:t>DigeZyme</a:t>
            </a:r>
            <a:r>
              <a:rPr lang="en-US" sz="1333" dirty="0">
                <a:solidFill>
                  <a:prstClr val="black"/>
                </a:solidFill>
                <a:latin typeface="Calibri"/>
                <a:ea typeface="華康儷中黑"/>
              </a:rPr>
              <a:t>® and </a:t>
            </a:r>
            <a:r>
              <a:rPr lang="en-US" sz="1333" dirty="0" err="1">
                <a:solidFill>
                  <a:prstClr val="black"/>
                </a:solidFill>
                <a:latin typeface="Calibri"/>
                <a:ea typeface="華康儷中黑"/>
              </a:rPr>
              <a:t>Lactospore</a:t>
            </a:r>
            <a:r>
              <a:rPr lang="en-US" sz="1333" dirty="0">
                <a:solidFill>
                  <a:prstClr val="black"/>
                </a:solidFill>
                <a:latin typeface="Calibri"/>
                <a:ea typeface="華康儷中黑"/>
              </a:rPr>
              <a:t>®  are trademarks of the </a:t>
            </a:r>
            <a:r>
              <a:rPr lang="en-US" sz="1333" dirty="0" err="1">
                <a:solidFill>
                  <a:prstClr val="black"/>
                </a:solidFill>
                <a:latin typeface="Calibri"/>
                <a:ea typeface="華康儷中黑"/>
              </a:rPr>
              <a:t>Sabinsa</a:t>
            </a:r>
            <a:r>
              <a:rPr lang="en-US" sz="1333" dirty="0">
                <a:solidFill>
                  <a:prstClr val="black"/>
                </a:solidFill>
                <a:latin typeface="Calibri"/>
                <a:ea typeface="華康儷中黑"/>
              </a:rPr>
              <a:t> Corporation. </a:t>
            </a:r>
          </a:p>
        </p:txBody>
      </p:sp>
    </p:spTree>
    <p:extLst>
      <p:ext uri="{BB962C8B-B14F-4D97-AF65-F5344CB8AC3E}">
        <p14:creationId xmlns:p14="http://schemas.microsoft.com/office/powerpoint/2010/main" val="170355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837" y="894"/>
            <a:ext cx="2850579" cy="68562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795" y="2628990"/>
            <a:ext cx="6094413" cy="15691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Calcium – at least 1,000 mg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Folic Acid – 600 µg/day vs. 400 µg/day 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Iron – 27 mg/day vs. 18 mg/day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Protein – more is needed during pregnancy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3163" y="84709"/>
            <a:ext cx="7507395" cy="7508807"/>
            <a:chOff x="0" y="285750"/>
            <a:chExt cx="7040016" cy="7041340"/>
          </a:xfrm>
        </p:grpSpPr>
        <p:grpSp>
          <p:nvGrpSpPr>
            <p:cNvPr id="12" name="Group 11"/>
            <p:cNvGrpSpPr/>
            <p:nvPr/>
          </p:nvGrpSpPr>
          <p:grpSpPr>
            <a:xfrm>
              <a:off x="67716" y="580101"/>
              <a:ext cx="6972300" cy="6746989"/>
              <a:chOff x="152400" y="691124"/>
              <a:chExt cx="6972300" cy="674698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400" y="722988"/>
                <a:ext cx="6972300" cy="671512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3107" y="691124"/>
                <a:ext cx="769399" cy="441995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85750"/>
              <a:ext cx="6453188" cy="37055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7610556" y="5548158"/>
            <a:ext cx="4579856" cy="140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355"/>
            <a:r>
              <a:rPr lang="en-US" sz="1066" dirty="0">
                <a:solidFill>
                  <a:prstClr val="black"/>
                </a:solidFill>
                <a:latin typeface="Calibri"/>
                <a:ea typeface="華康儷中黑"/>
              </a:rPr>
              <a:t>Source: https://www.hk01.com/%E5%8D%B3%E6%99%82%E5%9C%8B%E9%9A%9B/213131/%E7%BE%8E%E5%9C%8B%E7%A0%94%E7%A9%B6-%E5%AD%95%E5%A9%A6%E8%85%B8%E9%81%93%E8%8F%8C%E7%BE%A4%E5%B0%8D%E5%85%92%E7%AB%A5%E6%82%A3%E8%87%AA%E9%96%89%E7%97%87%E9%A2%A8%E9%9A%AA%E6%9C%89%E6%B1%BA%E5%AE%9A%E6%80%A7%E5%BD%B1%E9%9F%BF</a:t>
            </a:r>
          </a:p>
          <a:p>
            <a:pPr defTabSz="1218355"/>
            <a:endParaRPr lang="en-US" sz="1066" dirty="0">
              <a:solidFill>
                <a:prstClr val="black"/>
              </a:solidFill>
              <a:latin typeface="Calibri"/>
              <a:ea typeface="華康儷中黑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375" y="3835295"/>
            <a:ext cx="7283549" cy="11173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55"/>
            <a:endParaRPr lang="en-US" sz="2399">
              <a:solidFill>
                <a:prstClr val="white"/>
              </a:solidFill>
              <a:latin typeface="Calibri"/>
              <a:ea typeface="華康儷中黑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0556" y="991236"/>
            <a:ext cx="4406072" cy="206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355"/>
            <a:r>
              <a:rPr lang="en-US" sz="3199" dirty="0">
                <a:solidFill>
                  <a:prstClr val="black"/>
                </a:solidFill>
                <a:latin typeface="Calibri"/>
                <a:ea typeface="華康儷中黑"/>
              </a:rPr>
              <a:t>US study: Intestinal flora in pregnant women has a decisive influence on the risk of autism in children</a:t>
            </a:r>
          </a:p>
        </p:txBody>
      </p:sp>
    </p:spTree>
    <p:extLst>
      <p:ext uri="{BB962C8B-B14F-4D97-AF65-F5344CB8AC3E}">
        <p14:creationId xmlns:p14="http://schemas.microsoft.com/office/powerpoint/2010/main" val="386447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588934" y="236753"/>
            <a:ext cx="7920889" cy="1211574"/>
          </a:xfrm>
          <a:prstGeom prst="rect">
            <a:avLst/>
          </a:prstGeom>
        </p:spPr>
        <p:txBody>
          <a:bodyPr vert="horz" lIns="121864" tIns="60932" rIns="121864" bIns="60932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086"/>
            <a:r>
              <a:rPr lang="en-US" sz="4799" i="1" dirty="0">
                <a:solidFill>
                  <a:srgbClr val="A8ADE4"/>
                </a:solidFill>
                <a:latin typeface="Calibri" pitchFamily="34" charset="0"/>
                <a:cs typeface="Florence"/>
              </a:rPr>
              <a:t>COMPREHENSIVE PRODUCT 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8066" y="894"/>
            <a:ext cx="3092350" cy="6856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259" y="5685684"/>
            <a:ext cx="851433" cy="872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61" y="1122877"/>
            <a:ext cx="8593536" cy="57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53687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華康儷中黑"/>
        <a:cs typeface=""/>
      </a:majorFont>
      <a:minorFont>
        <a:latin typeface="Calibri"/>
        <a:ea typeface="華康儷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625</Words>
  <Application>Microsoft Office PowerPoint</Application>
  <PresentationFormat>Widescreen</PresentationFormat>
  <Paragraphs>96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Florence</vt:lpstr>
      <vt:lpstr>微軟正黑體</vt:lpstr>
      <vt:lpstr>華康儷中黑</vt:lpstr>
      <vt:lpstr>Arial</vt:lpstr>
      <vt:lpstr>Calibri</vt:lpstr>
      <vt:lpstr>Calibri Light</vt:lpstr>
      <vt:lpstr>Gill Sans MT</vt:lpstr>
      <vt:lpstr>5_Office Theme</vt:lpstr>
      <vt:lpstr>7_Office Theme</vt:lpstr>
      <vt:lpstr>8_Office Theme</vt:lpstr>
      <vt:lpstr>9_Office Theme</vt:lpstr>
      <vt:lpstr>4_Office Theme</vt:lpstr>
      <vt:lpstr>PowerPoint Presentation</vt:lpstr>
      <vt:lpstr>PowerPoint Presentation</vt:lpstr>
      <vt:lpstr>ISOTONIX® PRENATAL ACTIVATED MULTIVITAMIN POWDER DRINK</vt:lpstr>
      <vt:lpstr>According to the American College of Obstetricians and Gynecologists </vt:lpstr>
      <vt:lpstr>PowerPoint Presentation</vt:lpstr>
      <vt:lpstr>DIGESTIVE PROBLEMS DURING PREGNANCY</vt:lpstr>
      <vt:lpstr>ISOTONIX® DIGESTIVE ENZYME POWDER DRINK</vt:lpstr>
      <vt:lpstr>PowerPoint Presentation</vt:lpstr>
      <vt:lpstr>PowerPoint Presentation</vt:lpstr>
      <vt:lpstr>DNA MIRACLES® PROBIOTICS</vt:lpstr>
      <vt:lpstr>DNA MIRACLES® NATURAL DIAPER CREAM, SOOTHING OINTMENT &amp; LOTION</vt:lpstr>
      <vt:lpstr>DNA MIRACLES ISOTONIX OPC-3 POWDER DRINK &amp; IMMUNE POWDER DRINK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Echo Chan</dc:creator>
  <cp:lastModifiedBy>Echo Chan</cp:lastModifiedBy>
  <cp:revision>4</cp:revision>
  <dcterms:created xsi:type="dcterms:W3CDTF">2018-10-23T01:55:34Z</dcterms:created>
  <dcterms:modified xsi:type="dcterms:W3CDTF">2018-10-23T02:31:49Z</dcterms:modified>
</cp:coreProperties>
</file>